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5"/>
  </p:notesMasterIdLst>
  <p:handoutMasterIdLst>
    <p:handoutMasterId r:id="rId16"/>
  </p:handoutMasterIdLst>
  <p:sldIdLst>
    <p:sldId id="294" r:id="rId2"/>
    <p:sldId id="305" r:id="rId3"/>
    <p:sldId id="307" r:id="rId4"/>
    <p:sldId id="353" r:id="rId5"/>
    <p:sldId id="348" r:id="rId6"/>
    <p:sldId id="349" r:id="rId7"/>
    <p:sldId id="304" r:id="rId8"/>
    <p:sldId id="351" r:id="rId9"/>
    <p:sldId id="340" r:id="rId10"/>
    <p:sldId id="357" r:id="rId11"/>
    <p:sldId id="342" r:id="rId12"/>
    <p:sldId id="354" r:id="rId13"/>
    <p:sldId id="358" r:id="rId14"/>
  </p:sldIdLst>
  <p:sldSz cx="12192000" cy="6858000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ександр Юрьевич Жариков" initials="АЮЖ" lastIdx="6" clrIdx="0">
    <p:extLst>
      <p:ext uri="{19B8F6BF-5375-455C-9EA6-DF929625EA0E}">
        <p15:presenceInfo xmlns:p15="http://schemas.microsoft.com/office/powerpoint/2012/main" userId="S-1-5-21-2118706327-3617862206-291367577-2799" providerId="AD"/>
      </p:ext>
    </p:extLst>
  </p:cmAuthor>
  <p:cmAuthor id="2" name="Сергей Васильевич Широкоступ" initials="СВШ" lastIdx="1" clrIdx="1">
    <p:extLst>
      <p:ext uri="{19B8F6BF-5375-455C-9EA6-DF929625EA0E}">
        <p15:presenceInfo xmlns:p15="http://schemas.microsoft.com/office/powerpoint/2012/main" userId="S-1-5-21-2118706327-3617862206-291367577-275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A2DC"/>
    <a:srgbClr val="DA6414"/>
    <a:srgbClr val="9E480E"/>
    <a:srgbClr val="E8E874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2081" autoAdjust="0"/>
  </p:normalViewPr>
  <p:slideViewPr>
    <p:cSldViewPr snapToGrid="0">
      <p:cViewPr varScale="1">
        <p:scale>
          <a:sx n="116" d="100"/>
          <a:sy n="116" d="100"/>
        </p:scale>
        <p:origin x="336" y="138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-5418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838" y="-84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0;&#1040;&#1060;&#1045;&#1044;&#1056;&#1040;%20&#1060;&#1040;&#1056;&#1052;&#1040;&#1050;&#1054;&#1051;&#1054;&#1043;&#1048;&#1048;\4%20&#1050;&#1054;&#1053;&#1050;&#1059;&#1056;&#1057;&#1053;&#1067;&#1045;%20&#1044;&#1045;&#1051;&#1040;\&#1047;&#1040;&#1042;%20&#1050;&#1040;&#1060;&#1045;&#1044;&#1056;&#1054;&#1049;\2024\&#1054;&#1090;&#1095;&#1077;&#1090;%20&#1086;%20&#1076;&#1077;&#1103;&#1090;&#1077;&#1083;&#1100;&#1085;&#1086;&#1089;&#1090;&#1080;%20&#1079;&#1072;&#1074;%20&#1082;&#1072;&#1092;&#1077;&#1076;&#1088;&#1086;&#1081;\&#1043;&#1088;&#1072;&#1092;&#1080;&#1082;&#108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0;&#1040;&#1060;&#1045;&#1044;&#1056;&#1040;%20&#1060;&#1040;&#1056;&#1052;&#1040;&#1050;&#1054;&#1051;&#1054;&#1043;&#1048;&#1048;\4%20&#1050;&#1054;&#1053;&#1050;&#1059;&#1056;&#1057;&#1053;&#1067;&#1045;%20&#1044;&#1045;&#1051;&#1040;\&#1047;&#1040;&#1042;%20&#1050;&#1040;&#1060;&#1045;&#1044;&#1056;&#1054;&#1049;\2024\&#1054;&#1090;&#1095;&#1077;&#1090;%20&#1086;%20&#1076;&#1077;&#1103;&#1090;&#1077;&#1083;&#1100;&#1085;&#1086;&#1089;&#1090;&#1080;%20&#1079;&#1072;&#1074;%20&#1082;&#1072;&#1092;&#1077;&#1076;&#1088;&#1086;&#1081;\&#1043;&#1088;&#1072;&#1092;&#1080;&#1082;&#1080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&#1050;&#1040;&#1060;&#1045;&#1044;&#1056;&#1040;%20&#1060;&#1040;&#1056;&#1052;&#1040;&#1050;&#1054;&#1051;&#1054;&#1043;&#1048;&#1048;\4%20&#1050;&#1054;&#1053;&#1050;&#1059;&#1056;&#1057;&#1053;&#1067;&#1045;%20&#1044;&#1045;&#1051;&#1040;\&#1047;&#1040;&#1042;%20&#1050;&#1040;&#1060;&#1045;&#1044;&#1056;&#1054;&#1049;\2024\&#1054;&#1090;&#1095;&#1077;&#1090;%20&#1086;%20&#1076;&#1077;&#1103;&#1090;&#1077;&#1083;&#1100;&#1085;&#1086;&#1089;&#1090;&#1080;%20&#1079;&#1072;&#1074;%20&#1082;&#1072;&#1092;&#1077;&#1076;&#1088;&#1086;&#1081;\&#1043;&#1088;&#1072;&#1092;&#1080;&#1082;&#1080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9309482298775843"/>
          <c:y val="8.4608076321849676E-2"/>
          <c:w val="0.78566168700478312"/>
          <c:h val="0.86905210800646315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Лист1!$C$14</c:f>
              <c:strCache>
                <c:ptCount val="1"/>
                <c:pt idx="0">
                  <c:v>Количество учебных групп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>
                <c:manualLayout>
                  <c:x val="1.4839061647572286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4.6917621385706492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8.0196399345335515E-3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9694489907255863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8330605564648116E-2"/>
                  <c:y val="-3.8579801236424223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2.0294599018003272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1.4253344195235548E-2"/>
                  <c:y val="3.8271160797255234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2888081341285829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1.4854059850973498E-2"/>
                  <c:y val="-1.9135580398627617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Лист1!$B$15:$B$23</c:f>
              <c:strCache>
                <c:ptCount val="9"/>
                <c:pt idx="0">
                  <c:v>Всего</c:v>
                </c:pt>
                <c:pt idx="1">
                  <c:v>Медико-профилактическое дело</c:v>
                </c:pt>
                <c:pt idx="2">
                  <c:v>Стоматология (ФИС)</c:v>
                </c:pt>
                <c:pt idx="3">
                  <c:v>Стоматология</c:v>
                </c:pt>
                <c:pt idx="4">
                  <c:v>Фармация (СПО)</c:v>
                </c:pt>
                <c:pt idx="5">
                  <c:v>Фармация</c:v>
                </c:pt>
                <c:pt idx="6">
                  <c:v>Педиатрия</c:v>
                </c:pt>
                <c:pt idx="7">
                  <c:v>Лечебное дело (ФИС)</c:v>
                </c:pt>
                <c:pt idx="8">
                  <c:v>Лечебное дело</c:v>
                </c:pt>
              </c:strCache>
            </c:strRef>
          </c:cat>
          <c:val>
            <c:numRef>
              <c:f>Лист1!$C$15:$C$23</c:f>
              <c:numCache>
                <c:formatCode>General</c:formatCode>
                <c:ptCount val="9"/>
                <c:pt idx="0">
                  <c:v>57</c:v>
                </c:pt>
                <c:pt idx="1">
                  <c:v>3</c:v>
                </c:pt>
                <c:pt idx="2">
                  <c:v>1</c:v>
                </c:pt>
                <c:pt idx="3">
                  <c:v>6</c:v>
                </c:pt>
                <c:pt idx="4">
                  <c:v>1</c:v>
                </c:pt>
                <c:pt idx="5">
                  <c:v>5</c:v>
                </c:pt>
                <c:pt idx="6">
                  <c:v>8</c:v>
                </c:pt>
                <c:pt idx="7">
                  <c:v>3</c:v>
                </c:pt>
                <c:pt idx="8">
                  <c:v>30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15"/>
        <c:overlap val="-20"/>
        <c:axId val="122413288"/>
        <c:axId val="122412896"/>
      </c:barChart>
      <c:catAx>
        <c:axId val="1224132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412896"/>
        <c:crosses val="autoZero"/>
        <c:auto val="1"/>
        <c:lblAlgn val="ctr"/>
        <c:lblOffset val="100"/>
        <c:noMultiLvlLbl val="0"/>
      </c:catAx>
      <c:valAx>
        <c:axId val="122412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413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dirty="0"/>
              <a:t>Количество научных </a:t>
            </a:r>
            <a:r>
              <a:rPr lang="ru-RU" dirty="0" smtClean="0"/>
              <a:t>публикаций за ___ гг.</a:t>
            </a:r>
            <a:endParaRPr lang="ru-RU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Лист1!$C$44</c:f>
              <c:strCache>
                <c:ptCount val="1"/>
                <c:pt idx="0">
                  <c:v>Количество научных публикаций</c:v>
                </c:pt>
              </c:strCache>
            </c:strRef>
          </c:tx>
          <c:spPr>
            <a:solidFill>
              <a:schemeClr val="tx2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Lbls>
            <c:dLbl>
              <c:idx val="0"/>
              <c:layout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rgbClr val="4F81BD">
                  <a:lumMod val="20000"/>
                  <a:lumOff val="80000"/>
                </a:srgbClr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Лист1!$B$45:$B$48</c:f>
              <c:strCache>
                <c:ptCount val="4"/>
                <c:pt idx="0">
                  <c:v>Всего</c:v>
                </c:pt>
                <c:pt idx="1">
                  <c:v>ВАК</c:v>
                </c:pt>
                <c:pt idx="2">
                  <c:v>Scopus</c:v>
                </c:pt>
                <c:pt idx="3">
                  <c:v>Web of Science</c:v>
                </c:pt>
              </c:strCache>
            </c:strRef>
          </c:cat>
          <c:val>
            <c:numRef>
              <c:f>Лист1!$C$45:$C$48</c:f>
              <c:numCache>
                <c:formatCode>General</c:formatCode>
                <c:ptCount val="4"/>
                <c:pt idx="0">
                  <c:v>52</c:v>
                </c:pt>
                <c:pt idx="1">
                  <c:v>32</c:v>
                </c:pt>
                <c:pt idx="2">
                  <c:v>17</c:v>
                </c:pt>
                <c:pt idx="3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22413680"/>
        <c:axId val="122410544"/>
      </c:barChart>
      <c:catAx>
        <c:axId val="12241368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410544"/>
        <c:crosses val="autoZero"/>
        <c:auto val="1"/>
        <c:lblAlgn val="ctr"/>
        <c:lblOffset val="100"/>
        <c:noMultiLvlLbl val="0"/>
      </c:catAx>
      <c:valAx>
        <c:axId val="1224105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4136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 sz="2400" b="1" dirty="0" smtClean="0"/>
              <a:t>Динамика % эффективности деятельности кафедры </a:t>
            </a:r>
          </a:p>
          <a:p>
            <a:pPr>
              <a:defRPr/>
            </a:pPr>
            <a:r>
              <a:rPr lang="ru-RU" sz="2400" b="1" dirty="0" smtClean="0"/>
              <a:t>за _____ гг. </a:t>
            </a:r>
            <a:endParaRPr lang="ru-RU" sz="2400" b="1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Лист1!$C$54</c:f>
              <c:strCache>
                <c:ptCount val="1"/>
                <c:pt idx="0">
                  <c:v>% эффективности</c:v>
                </c:pt>
              </c:strCache>
            </c:strRef>
          </c:tx>
          <c:spPr>
            <a:ln w="22225" cap="rnd">
              <a:solidFill>
                <a:schemeClr val="tx2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bg2">
                  <a:lumMod val="10000"/>
                </a:schemeClr>
              </a:solidFill>
              <a:ln w="9525">
                <a:solidFill>
                  <a:schemeClr val="bg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1.7733774053243643E-2"/>
                  <c:y val="-5.01010074444706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-1.091309172507301E-2"/>
                  <c:y val="-4.801346546761762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5.456545862536505E-3"/>
                  <c:y val="-5.0101007444470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2.7282729312682026E-3"/>
                  <c:y val="-2.5050503722235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9.5489552594389352E-3"/>
                  <c:y val="-4.59259234907647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7733774053243643E-2"/>
                  <c:y val="-3.96632975602059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2.1826183450146121E-2"/>
                  <c:y val="-5.42760913981764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1.6369637587609516E-2"/>
                  <c:y val="-5.218854942132351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1.7733774053243643E-2"/>
                  <c:y val="-7.515151116670591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2.1826183450146121E-2"/>
                  <c:y val="-3.96632975602058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-2.1826183450146121E-2"/>
                  <c:y val="-7.932659512041172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2.3190319915780147E-2"/>
                  <c:y val="-5.0101007444470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Лист1!$B$55:$B$66</c:f>
              <c:strCache>
                <c:ptCount val="12"/>
                <c:pt idx="0">
                  <c:v>1 кв 2021</c:v>
                </c:pt>
                <c:pt idx="1">
                  <c:v>2 кв 2021</c:v>
                </c:pt>
                <c:pt idx="2">
                  <c:v>3 кв 2021</c:v>
                </c:pt>
                <c:pt idx="3">
                  <c:v>4 кв 2021</c:v>
                </c:pt>
                <c:pt idx="4">
                  <c:v>1 кв 2022</c:v>
                </c:pt>
                <c:pt idx="5">
                  <c:v>2 кв 2022</c:v>
                </c:pt>
                <c:pt idx="6">
                  <c:v>3 кв 2022</c:v>
                </c:pt>
                <c:pt idx="7">
                  <c:v>4 кв 2022</c:v>
                </c:pt>
                <c:pt idx="8">
                  <c:v>1 кв 2023</c:v>
                </c:pt>
                <c:pt idx="9">
                  <c:v>2 кв 2023</c:v>
                </c:pt>
                <c:pt idx="10">
                  <c:v>3 кв 2023</c:v>
                </c:pt>
                <c:pt idx="11">
                  <c:v>4 кв 2023</c:v>
                </c:pt>
              </c:strCache>
            </c:strRef>
          </c:cat>
          <c:val>
            <c:numRef>
              <c:f>Лист1!$C$55:$C$66</c:f>
              <c:numCache>
                <c:formatCode>General</c:formatCode>
                <c:ptCount val="12"/>
                <c:pt idx="0">
                  <c:v>98.8</c:v>
                </c:pt>
                <c:pt idx="1">
                  <c:v>98.7</c:v>
                </c:pt>
                <c:pt idx="2">
                  <c:v>99.9</c:v>
                </c:pt>
                <c:pt idx="3">
                  <c:v>111.6</c:v>
                </c:pt>
                <c:pt idx="4">
                  <c:v>97.4</c:v>
                </c:pt>
                <c:pt idx="5">
                  <c:v>101.8</c:v>
                </c:pt>
                <c:pt idx="6">
                  <c:v>102.5</c:v>
                </c:pt>
                <c:pt idx="7">
                  <c:v>115.6</c:v>
                </c:pt>
                <c:pt idx="8">
                  <c:v>75.599999999999994</c:v>
                </c:pt>
                <c:pt idx="9">
                  <c:v>106.8</c:v>
                </c:pt>
                <c:pt idx="10">
                  <c:v>91.7</c:v>
                </c:pt>
                <c:pt idx="11">
                  <c:v>117.2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2411720"/>
        <c:axId val="125814088"/>
      </c:lineChart>
      <c:catAx>
        <c:axId val="1224117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5814088"/>
        <c:crosses val="autoZero"/>
        <c:auto val="1"/>
        <c:lblAlgn val="ctr"/>
        <c:lblOffset val="100"/>
        <c:noMultiLvlLbl val="0"/>
      </c:catAx>
      <c:valAx>
        <c:axId val="1258140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22411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3244D63-274B-4032-8E00-F47F7374A1BB}" type="datetime1">
              <a:rPr lang="ru-RU" smtClean="0"/>
              <a:t>23.10.2024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DE4C80B-8910-445E-8D30-7A590951118B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12540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701F2F7F-1550-4F5E-8278-57C5E75958AE}" type="datetime1">
              <a:rPr lang="ru-RU" smtClean="0"/>
              <a:t>23.10.2024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44500" y="1243013"/>
            <a:ext cx="596900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6"/>
            <a:ext cx="5486400" cy="335720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D81F1E7-4EFD-4BFF-B438-FCD52FD36B1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35619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Опишите исследования в 3–5 пунктах.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326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Опишите исследования в 3–5 пунктах.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9649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Опишите исследования в 3–5 пунктах.</a:t>
            </a:r>
          </a:p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853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Список всех этапов эксперимента.</a:t>
            </a:r>
          </a:p>
          <a:p>
            <a:pPr rtl="0"/>
            <a:r>
              <a:rPr lang="ru-RU" dirty="0"/>
              <a:t>Не забывайте нумеровать этапы.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540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Список всех этапов эксперимента.</a:t>
            </a:r>
          </a:p>
          <a:p>
            <a:pPr rtl="0"/>
            <a:r>
              <a:rPr lang="ru-RU" dirty="0"/>
              <a:t>Не забывайте нумеровать этапы.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6565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Список всех этапов эксперимента.</a:t>
            </a:r>
          </a:p>
          <a:p>
            <a:pPr rtl="0"/>
            <a:r>
              <a:rPr lang="ru-RU" dirty="0"/>
              <a:t>Не забывайте нумеровать этапы.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485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ru-RU" dirty="0"/>
              <a:t>Список всех этапов эксперимента.</a:t>
            </a:r>
          </a:p>
          <a:p>
            <a:pPr rtl="0"/>
            <a:r>
              <a:rPr lang="ru-RU" dirty="0"/>
              <a:t>Не забывайте нумеровать этапы.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81F1E7-4EFD-4BFF-B438-FCD52FD36B17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86776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2C217-B0E0-4B77-83D1-331BF34979CE}" type="datetime1">
              <a:rPr lang="en-US" smtClean="0"/>
              <a:t>10/23/2024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4561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D7AF332-C204-48F1-B668-698C056DC3D9}" type="datetime1">
              <a:rPr lang="en-US" smtClean="0"/>
              <a:t>10/23/2024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85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D7E9C36-9F10-4925-8F17-7B0FFE380E04}" type="datetime1">
              <a:rPr lang="en-US" smtClean="0"/>
              <a:t>10/23/2024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3840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5FEB457-0553-445B-BA55-B5EEA616606C}" type="datetime1">
              <a:rPr lang="en-US" smtClean="0"/>
              <a:t>10/23/2024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6335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479E06C-8E33-46E9-BA05-8D0769E6CB55}" type="datetime1">
              <a:rPr lang="en-US" smtClean="0"/>
              <a:t>10/23/2024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576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C38CF-3DBB-422C-A921-46C7991A28D8}" type="datetime1">
              <a:rPr lang="en-US" smtClean="0"/>
              <a:t>10/23/2024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825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96A8431-59BE-4D9F-BAE8-95D84D63F5B0}" type="datetime1">
              <a:rPr lang="en-US" smtClean="0"/>
              <a:t>10/23/2024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8508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657A4B0-CEC7-4FB6-A899-645CDAF2AAB6}" type="datetime1">
              <a:rPr lang="en-US" smtClean="0"/>
              <a:t>10/23/2024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1201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BB076FC-F8C4-4E9C-93F7-F751BE9D81BC}" type="datetime1">
              <a:rPr lang="en-US" smtClean="0"/>
              <a:t>10/23/2024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4118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08543AF-EDBD-4166-B424-7A898DCC04EB}" type="datetime1">
              <a:rPr lang="en-US" smtClean="0"/>
              <a:t>10/23/2024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889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759E4-E21F-4AFB-9986-392E858444CF}" type="datetime1">
              <a:rPr lang="en-US" smtClean="0"/>
              <a:t>10/23/2024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191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68AC6B-6D4F-41A2-90E6-221EC8CBAE72}" type="datetime1">
              <a:rPr lang="en-US" smtClean="0"/>
              <a:t>10/23/2024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39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84E5B242-317F-4031-9DBD-901A3BC91EE1}" type="datetime1">
              <a:rPr lang="en-US" smtClean="0"/>
              <a:t>10/23/2024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F4C9F40-B079-4B71-A627-7266DFEA7F0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544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4140" y="-85250"/>
            <a:ext cx="12192000" cy="694325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88324" y="387178"/>
            <a:ext cx="10886181" cy="53793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ru-RU" sz="3200" b="1" dirty="0" smtClean="0">
                <a:latin typeface="+mn-lt"/>
                <a:cs typeface="Times New Roman" panose="02020603050405020304" pitchFamily="18" charset="0"/>
              </a:rPr>
              <a:t>Отчет о работе </a:t>
            </a:r>
            <a:r>
              <a:rPr lang="ru-RU" sz="3200" b="1" dirty="0" err="1" smtClean="0">
                <a:latin typeface="+mn-lt"/>
                <a:cs typeface="Times New Roman" panose="02020603050405020304" pitchFamily="18" charset="0"/>
              </a:rPr>
              <a:t>кафедры__________за</a:t>
            </a:r>
            <a:r>
              <a:rPr lang="ru-RU" sz="3200" b="1" dirty="0" smtClean="0">
                <a:latin typeface="+mn-lt"/>
                <a:cs typeface="Times New Roman" panose="02020603050405020304" pitchFamily="18" charset="0"/>
              </a:rPr>
              <a:t> 20__-20__ гг.</a:t>
            </a:r>
          </a:p>
          <a:p>
            <a:pPr>
              <a:lnSpc>
                <a:spcPct val="150000"/>
              </a:lnSpc>
            </a:pPr>
            <a:endParaRPr lang="ru-RU" sz="3200" b="1" dirty="0" smtClean="0">
              <a:latin typeface="+mn-lt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500" dirty="0" smtClean="0">
                <a:latin typeface="+mn-lt"/>
                <a:cs typeface="Times New Roman" panose="02020603050405020304" pitchFamily="18" charset="0"/>
              </a:rPr>
              <a:t>ЗАВЕДУЮЩИЙ КАФЕДРОЙ </a:t>
            </a:r>
          </a:p>
          <a:p>
            <a:pPr>
              <a:lnSpc>
                <a:spcPct val="150000"/>
              </a:lnSpc>
            </a:pPr>
            <a:r>
              <a:rPr lang="ru-RU" sz="2500" dirty="0" smtClean="0">
                <a:latin typeface="+mn-lt"/>
                <a:cs typeface="Times New Roman" panose="02020603050405020304" pitchFamily="18" charset="0"/>
              </a:rPr>
              <a:t>_________-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03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330" y="-85250"/>
            <a:ext cx="12192000" cy="69432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530" y="334247"/>
            <a:ext cx="10515600" cy="804700"/>
          </a:xfrm>
        </p:spPr>
        <p:txBody>
          <a:bodyPr rtlCol="0">
            <a:normAutofit/>
          </a:bodyPr>
          <a:lstStyle/>
          <a:p>
            <a:pPr algn="ctr"/>
            <a:r>
              <a:rPr lang="ru-RU" sz="2200" b="1" dirty="0" smtClean="0">
                <a:latin typeface="+mn-lt"/>
                <a:cs typeface="Times New Roman" panose="02020603050405020304" pitchFamily="18" charset="0"/>
              </a:rPr>
              <a:t>ВОСПИТАТЕЛЬНАЯ И ПРОФОРИЕНТАЦИОННАЯ РАБОТА</a:t>
            </a:r>
            <a:endParaRPr lang="ru-RU" sz="22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z="1400" smtClean="0"/>
              <a:t>10</a:t>
            </a:fld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49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7235"/>
            <a:ext cx="12192000" cy="694325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z="1400" smtClean="0"/>
              <a:t>11</a:t>
            </a:fld>
            <a:endParaRPr lang="en-US" sz="14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147640"/>
              </p:ext>
            </p:extLst>
          </p:nvPr>
        </p:nvGraphicFramePr>
        <p:xfrm>
          <a:off x="1441040" y="387145"/>
          <a:ext cx="9309919" cy="608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615640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5250"/>
            <a:ext cx="12192000" cy="69432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27178" y="0"/>
            <a:ext cx="65762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cs typeface="Times New Roman" panose="02020603050405020304" pitchFamily="18" charset="0"/>
              </a:rPr>
              <a:t>ОСНОВНЫЕ ПЛАНЫ РАЗВИТИЯ </a:t>
            </a:r>
            <a:r>
              <a:rPr lang="ru-RU" sz="2800" b="1" dirty="0" smtClean="0">
                <a:cs typeface="Times New Roman" panose="02020603050405020304" pitchFamily="18" charset="0"/>
              </a:rPr>
              <a:t>КАФЕДРЫ</a:t>
            </a:r>
            <a:endParaRPr lang="ru-RU" sz="2800" b="1" dirty="0">
              <a:cs typeface="Times New Roman" panose="02020603050405020304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z="1400" smtClean="0"/>
              <a:t>12</a:t>
            </a:fld>
            <a:endParaRPr lang="ru-RU" sz="14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764024"/>
              </p:ext>
            </p:extLst>
          </p:nvPr>
        </p:nvGraphicFramePr>
        <p:xfrm>
          <a:off x="321758" y="981108"/>
          <a:ext cx="10057918" cy="566928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168935"/>
                <a:gridCol w="6888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 деятельности кафедры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Индикаторы развития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Учебная и учебно-методическая деятельность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Дополнительное профессиональное образование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Научная</a:t>
                      </a:r>
                      <a:r>
                        <a:rPr lang="ru-RU" sz="1800" b="1" baseline="0" dirty="0" smtClean="0"/>
                        <a:t> </a:t>
                      </a:r>
                      <a:r>
                        <a:rPr lang="ru-RU" sz="1800" b="1" dirty="0" smtClean="0"/>
                        <a:t>деятельность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Развитие кадрового потенциала кафедры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Деятельность, направленная на экономическую эффективность</a:t>
                      </a:r>
                      <a:endParaRPr lang="ru-RU" sz="1600" b="1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77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5250"/>
            <a:ext cx="12192000" cy="69432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27178" y="0"/>
            <a:ext cx="657628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cs typeface="Times New Roman" panose="02020603050405020304" pitchFamily="18" charset="0"/>
              </a:rPr>
              <a:t>ОСНОВНЫЕ ПЛАНЫ РАЗВИТИЯ КАФЕДРЫ</a:t>
            </a:r>
          </a:p>
          <a:p>
            <a:pPr algn="ctr"/>
            <a:r>
              <a:rPr lang="ru-RU" sz="2800" b="1" dirty="0" smtClean="0">
                <a:cs typeface="Times New Roman" panose="02020603050405020304" pitchFamily="18" charset="0"/>
              </a:rPr>
              <a:t>(продолжение)</a:t>
            </a:r>
            <a:endParaRPr lang="ru-RU" sz="2800" b="1" dirty="0">
              <a:cs typeface="Times New Roman" panose="02020603050405020304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z="1400" smtClean="0"/>
              <a:t>13</a:t>
            </a:fld>
            <a:endParaRPr lang="ru-RU" sz="14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9346580"/>
              </p:ext>
            </p:extLst>
          </p:nvPr>
        </p:nvGraphicFramePr>
        <p:xfrm>
          <a:off x="321758" y="981108"/>
          <a:ext cx="10057918" cy="26517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168935"/>
                <a:gridCol w="688898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 деятельности кафедры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Индикаторы развития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endParaRPr lang="ru-RU" b="1" dirty="0" smtClean="0"/>
                    </a:p>
                    <a:p>
                      <a:pPr algn="ctr"/>
                      <a:endParaRPr lang="ru-RU" b="1" dirty="0" smtClean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Профориентационная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воспитательная работа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Международная деятельность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2743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5250"/>
            <a:ext cx="12192000" cy="694325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z="1400" smtClean="0"/>
              <a:t>2</a:t>
            </a:fld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81B606E-82A9-4307-8080-17EFDFDDA862}"/>
              </a:ext>
            </a:extLst>
          </p:cNvPr>
          <p:cNvSpPr txBox="1"/>
          <p:nvPr/>
        </p:nvSpPr>
        <p:spPr>
          <a:xfrm>
            <a:off x="717176" y="486214"/>
            <a:ext cx="106366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ПЕДАГОГИЧЕСКАЯ ДЕЯТЕЛЬНОСТЬ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337001"/>
              </p:ext>
            </p:extLst>
          </p:nvPr>
        </p:nvGraphicFramePr>
        <p:xfrm>
          <a:off x="331692" y="1458617"/>
          <a:ext cx="11205885" cy="333756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3735295"/>
                <a:gridCol w="3735295"/>
                <a:gridCol w="373529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Специальность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Дисциплины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Объем учебной нагрузки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Лечебное дело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 Фармакология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3 621</a:t>
                      </a:r>
                      <a:r>
                        <a:rPr lang="ru-RU" baseline="0" dirty="0" smtClean="0"/>
                        <a:t> час</a:t>
                      </a:r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Лечебное дело (ФИС)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- Фармакология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389 часов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ctr">
                        <a:buFontTx/>
                        <a:buChar char="-"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11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5250"/>
            <a:ext cx="12192000" cy="694325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z="1400" smtClean="0"/>
              <a:t>3</a:t>
            </a:fld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  <p:graphicFrame>
        <p:nvGraphicFramePr>
          <p:cNvPr id="7" name="Диаграмм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6803641"/>
              </p:ext>
            </p:extLst>
          </p:nvPr>
        </p:nvGraphicFramePr>
        <p:xfrm>
          <a:off x="679962" y="244815"/>
          <a:ext cx="9302238" cy="608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06639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5250"/>
            <a:ext cx="12192000" cy="694325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z="1400" smtClean="0"/>
              <a:t>4</a:t>
            </a:fld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A81B606E-82A9-4307-8080-17EFDFDDA862}"/>
              </a:ext>
            </a:extLst>
          </p:cNvPr>
          <p:cNvSpPr txBox="1"/>
          <p:nvPr/>
        </p:nvSpPr>
        <p:spPr>
          <a:xfrm>
            <a:off x="717176" y="486214"/>
            <a:ext cx="106366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ХАРАКТЕРИСТИКА КАДРОВОГО СОСТАВА КАФЕДРЫ</a:t>
            </a:r>
            <a:endParaRPr lang="ru-RU" sz="2200" b="1" dirty="0"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501696"/>
              </p:ext>
            </p:extLst>
          </p:nvPr>
        </p:nvGraphicFramePr>
        <p:xfrm>
          <a:off x="331692" y="1713995"/>
          <a:ext cx="11205888" cy="266192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67648"/>
                <a:gridCol w="1590065"/>
                <a:gridCol w="1795849"/>
                <a:gridCol w="1392195"/>
                <a:gridCol w="1960605"/>
                <a:gridCol w="259952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Физические лица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% </a:t>
                      </a:r>
                      <a:r>
                        <a:rPr lang="ru-RU" dirty="0" err="1" smtClean="0"/>
                        <a:t>остепененности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Средний возраст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Совместительство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Всего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 физическим лицам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r>
                        <a:rPr lang="ru-RU" dirty="0" smtClean="0"/>
                        <a:t>5 лет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внутренних совместителя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Докторов наук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 человека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 ставкам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 внешний совместитель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Кандидатов наук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человек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Без ученой степени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Tx/>
                        <a:buNone/>
                      </a:pPr>
                      <a:r>
                        <a:rPr lang="ru-RU" dirty="0" smtClean="0"/>
                        <a:t>1 человек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097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79"/>
            <a:ext cx="12192000" cy="6943250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z="1400" smtClean="0"/>
              <a:t>5</a:t>
            </a:fld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81B606E-82A9-4307-8080-17EFDFDDA862}"/>
              </a:ext>
            </a:extLst>
          </p:cNvPr>
          <p:cNvSpPr txBox="1"/>
          <p:nvPr/>
        </p:nvSpPr>
        <p:spPr>
          <a:xfrm>
            <a:off x="835353" y="193639"/>
            <a:ext cx="106366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/>
              <a:t>НАУЧНО-ИССЛЕДОВАТЕЛЬСКАЯ ДЕЯТЕЛЬНОСТЬ</a:t>
            </a:r>
            <a:endParaRPr lang="ru-RU" sz="2200" b="1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687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5725"/>
            <a:ext cx="12192000" cy="6943250"/>
          </a:xfrm>
          <a:prstGeom prst="rect">
            <a:avLst/>
          </a:prstGeom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z="1400" smtClean="0"/>
              <a:t>6</a:t>
            </a:fld>
            <a:endParaRPr lang="ru-RU" sz="14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912597"/>
              </p:ext>
            </p:extLst>
          </p:nvPr>
        </p:nvGraphicFramePr>
        <p:xfrm>
          <a:off x="909433" y="272640"/>
          <a:ext cx="9302238" cy="6083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232280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85250"/>
            <a:ext cx="12192000" cy="69432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7882" y="158450"/>
            <a:ext cx="10815918" cy="905435"/>
          </a:xfrm>
        </p:spPr>
        <p:txBody>
          <a:bodyPr rtlCol="0">
            <a:normAutofit/>
          </a:bodyPr>
          <a:lstStyle/>
          <a:p>
            <a:pPr algn="ctr" rtl="0"/>
            <a:r>
              <a:rPr lang="ru-RU" sz="2600" b="1" dirty="0" smtClean="0">
                <a:latin typeface="+mn-lt"/>
                <a:cs typeface="Times New Roman" panose="02020603050405020304" pitchFamily="18" charset="0"/>
              </a:rPr>
              <a:t>ЗАЩИЩЕННЫЕ ДИССЕРТАЦИИ </a:t>
            </a:r>
            <a:endParaRPr lang="ru-RU" sz="26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z="1400" smtClean="0"/>
              <a:t>7</a:t>
            </a:fld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27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85250"/>
            <a:ext cx="12192000" cy="694325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375561" y="0"/>
            <a:ext cx="12795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cs typeface="Times New Roman" panose="02020603050405020304" pitchFamily="18" charset="0"/>
              </a:rPr>
              <a:t>НИОКР</a:t>
            </a:r>
            <a:endParaRPr lang="ru-RU" sz="2800" b="1" dirty="0">
              <a:cs typeface="Times New Roman" panose="02020603050405020304" pitchFamily="18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z="1400" smtClean="0"/>
              <a:t>8</a:t>
            </a:fld>
            <a:endParaRPr lang="ru-RU" sz="1400" dirty="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955906"/>
              </p:ext>
            </p:extLst>
          </p:nvPr>
        </p:nvGraphicFramePr>
        <p:xfrm>
          <a:off x="412375" y="1079960"/>
          <a:ext cx="11205888" cy="23012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5045282"/>
                <a:gridCol w="3352800"/>
                <a:gridCol w="280780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Название проекта и сроки реализации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Источник</a:t>
                      </a:r>
                      <a:r>
                        <a:rPr lang="ru-RU" baseline="0" dirty="0" smtClean="0"/>
                        <a:t>и финансирования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Объем</a:t>
                      </a:r>
                      <a:r>
                        <a:rPr lang="ru-RU" baseline="0" dirty="0" smtClean="0"/>
                        <a:t> финансирования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Изучение механизмов фармакологической активности препаратов на основе продуктов пантового оленеводства</a:t>
                      </a:r>
                    </a:p>
                    <a:p>
                      <a:pPr algn="ctr"/>
                      <a:r>
                        <a:rPr lang="ru-RU" dirty="0" smtClean="0"/>
                        <a:t>(2021 г.)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Контракт с </a:t>
                      </a:r>
                      <a:r>
                        <a:rPr lang="ru-RU" dirty="0" err="1" smtClean="0"/>
                        <a:t>СибФНКЦ</a:t>
                      </a:r>
                      <a:r>
                        <a:rPr lang="ru-RU" dirty="0" smtClean="0"/>
                        <a:t> ФМБА России (г. Томск)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1,45 млн. руб.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386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188" y="-221775"/>
            <a:ext cx="12192000" cy="69432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35343" y="157737"/>
            <a:ext cx="4977714" cy="436983"/>
          </a:xfrm>
        </p:spPr>
        <p:txBody>
          <a:bodyPr rtlCol="0">
            <a:noAutofit/>
          </a:bodyPr>
          <a:lstStyle/>
          <a:p>
            <a:pPr algn="ctr"/>
            <a:r>
              <a:rPr lang="ru-RU" sz="2600" b="1" dirty="0" smtClean="0">
                <a:latin typeface="+mn-lt"/>
                <a:cs typeface="Times New Roman" panose="02020603050405020304" pitchFamily="18" charset="0"/>
              </a:rPr>
              <a:t>ОРГАНИЗАЦИОННАЯ РАБОТА</a:t>
            </a:r>
            <a:endParaRPr lang="ru-RU" sz="26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5F4C9F40-B079-4B71-A627-7266DFEA7F03}" type="slidenum">
              <a:rPr lang="ru-RU" sz="1400" smtClean="0"/>
              <a:t>9</a:t>
            </a:fld>
            <a:endParaRPr lang="ru-RU" sz="1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8399" y="4820729"/>
            <a:ext cx="1506873" cy="1507796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5486215"/>
              </p:ext>
            </p:extLst>
          </p:nvPr>
        </p:nvGraphicFramePr>
        <p:xfrm>
          <a:off x="206188" y="1112174"/>
          <a:ext cx="10036024" cy="22860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5024598"/>
                <a:gridCol w="5011426"/>
              </a:tblGrid>
              <a:tr h="30400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Участие в коллегиальных органах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Ф.И.О., вид участия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Ученый совет АГМУ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3667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Диссертационный совет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/>
                    </a:p>
                  </a:txBody>
                  <a:tcPr/>
                </a:tc>
              </a:tr>
              <a:tr h="336674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</a:tr>
              <a:tr h="336674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170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AcademicScience">
      <a:dk1>
        <a:srgbClr val="000000"/>
      </a:dk1>
      <a:lt1>
        <a:sysClr val="window" lastClr="FFFFFF"/>
      </a:lt1>
      <a:dk2>
        <a:srgbClr val="1B1B1B"/>
      </a:dk2>
      <a:lt2>
        <a:srgbClr val="E5E8E8"/>
      </a:lt2>
      <a:accent1>
        <a:srgbClr val="00B0EA"/>
      </a:accent1>
      <a:accent2>
        <a:srgbClr val="45AE22"/>
      </a:accent2>
      <a:accent3>
        <a:srgbClr val="FFFF00"/>
      </a:accent3>
      <a:accent4>
        <a:srgbClr val="F2760D"/>
      </a:accent4>
      <a:accent5>
        <a:srgbClr val="BB2B35"/>
      </a:accent5>
      <a:accent6>
        <a:srgbClr val="6C3CA2"/>
      </a:accent6>
      <a:hlink>
        <a:srgbClr val="00B0EA"/>
      </a:hlink>
      <a:folHlink>
        <a:srgbClr val="969696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8488</TotalTime>
  <Words>316</Words>
  <Application>Microsoft Office PowerPoint</Application>
  <PresentationFormat>Широкоэкранный</PresentationFormat>
  <Paragraphs>130</Paragraphs>
  <Slides>13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ЗАЩИЩЕННЫЕ ДИССЕРТАЦИИ </vt:lpstr>
      <vt:lpstr>Презентация PowerPoint</vt:lpstr>
      <vt:lpstr>ОРГАНИЗАЦИОННАЯ РАБОТА</vt:lpstr>
      <vt:lpstr>ВОСПИТАТЕЛЬНАЯ И ПРОФОРИЕНТАЦИОННАЯ РАБОТА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Перспективы разработки биотехнологического препарата для лечения язвенной болезни желудка</dc:title>
  <dc:creator>Станислав</dc:creator>
  <cp:lastModifiedBy>Наталия Михайловна Михеева</cp:lastModifiedBy>
  <cp:revision>580</cp:revision>
  <cp:lastPrinted>2020-01-31T05:57:00Z</cp:lastPrinted>
  <dcterms:created xsi:type="dcterms:W3CDTF">2018-04-08T17:12:11Z</dcterms:created>
  <dcterms:modified xsi:type="dcterms:W3CDTF">2024-10-23T06:42:02Z</dcterms:modified>
</cp:coreProperties>
</file>