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handoutMasterIdLst>
    <p:handoutMasterId r:id="rId45"/>
  </p:handoutMasterIdLst>
  <p:sldIdLst>
    <p:sldId id="256" r:id="rId2"/>
    <p:sldId id="259" r:id="rId3"/>
    <p:sldId id="257" r:id="rId4"/>
    <p:sldId id="269" r:id="rId5"/>
    <p:sldId id="258" r:id="rId6"/>
    <p:sldId id="260" r:id="rId7"/>
    <p:sldId id="266" r:id="rId8"/>
    <p:sldId id="262" r:id="rId9"/>
    <p:sldId id="261" r:id="rId10"/>
    <p:sldId id="263" r:id="rId11"/>
    <p:sldId id="264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80" r:id="rId22"/>
    <p:sldId id="301" r:id="rId23"/>
    <p:sldId id="279" r:id="rId24"/>
    <p:sldId id="283" r:id="rId25"/>
    <p:sldId id="284" r:id="rId26"/>
    <p:sldId id="285" r:id="rId27"/>
    <p:sldId id="286" r:id="rId28"/>
    <p:sldId id="287" r:id="rId29"/>
    <p:sldId id="288" r:id="rId30"/>
    <p:sldId id="281" r:id="rId31"/>
    <p:sldId id="289" r:id="rId32"/>
    <p:sldId id="296" r:id="rId33"/>
    <p:sldId id="297" r:id="rId34"/>
    <p:sldId id="282" r:id="rId35"/>
    <p:sldId id="290" r:id="rId36"/>
    <p:sldId id="291" r:id="rId37"/>
    <p:sldId id="292" r:id="rId38"/>
    <p:sldId id="293" r:id="rId39"/>
    <p:sldId id="294" r:id="rId40"/>
    <p:sldId id="299" r:id="rId41"/>
    <p:sldId id="300" r:id="rId42"/>
    <p:sldId id="302" r:id="rId43"/>
    <p:sldId id="298" r:id="rId44"/>
  </p:sldIdLst>
  <p:sldSz cx="12192000" cy="6858000"/>
  <p:notesSz cx="9872663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C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36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9230" cy="341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1128" y="2"/>
            <a:ext cx="4279230" cy="341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F7B13-DA3E-4CE4-AAB4-B6A46727ECBE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46"/>
            <a:ext cx="4279230" cy="3410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1128" y="6456646"/>
            <a:ext cx="4279230" cy="3410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149A4-5811-4E96-B30D-ADC413471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90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39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77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3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2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5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3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6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2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3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5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0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C00921A-73B5-457F-A75D-865F3B05DCB9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BDFE3B-3778-4F94-B251-706166217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5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7241" y="681135"/>
            <a:ext cx="10350759" cy="34854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дополнительной профессиональной программы: требования, порядок рассмотрения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04905" y="4320743"/>
            <a:ext cx="6672669" cy="1704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Леонидовна Акишина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к.э.н., доцент – начальник отдела дистанционных образовательных технологий института ДПО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566-875, пр-т Ленина, 40,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119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045" y="1"/>
            <a:ext cx="11077755" cy="16906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Заполнить таблицу «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квалификации в профессиональном стандарте с требованиями к результатам подготовки по ФГОС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838" y="1584085"/>
            <a:ext cx="10818962" cy="59839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200870"/>
              </p:ext>
            </p:extLst>
          </p:nvPr>
        </p:nvGraphicFramePr>
        <p:xfrm>
          <a:off x="655608" y="2376557"/>
          <a:ext cx="11352362" cy="42121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963522"/>
                <a:gridCol w="4224274"/>
                <a:gridCol w="116456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Профессиональный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ВО</a:t>
                      </a: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4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Обобщенная трудовая функция (ОТФ) или трудовая функция (ТФ) соответствующего уровня квалификации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первичной медико-санитарной помощи взрослому населению в амбулаторных условиях, не предусматривающих круглосуточного медицинского наблюдения и лечения, в том числе на дому при вызове медицинского работника</a:t>
                      </a:r>
                      <a:endParaRPr lang="ru-RU" sz="14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профессиональной деятельности (ВПД)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Диагностическая;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Лечебная  </a:t>
                      </a: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функции или трудовые действия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обследования пациента с целью установления диагноза (А/02.7)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Назначение лечения и контроль его эффективности и безопасности (А/02.7)</a:t>
                      </a:r>
                      <a:endParaRPr lang="ru-RU" sz="14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 компетенции (ПК) 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готовность к определению у пациентов патологических состояний, симптомов, синдромов заболеваний, нозологических форм в соответствии с Международной статистической классификацией болезней и проблем, связанных со здоровьем (ПК-5);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b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готовность к ведению и лечению пациентов, нуждающихся в оказании терапевтической медицинской помощи (ПК-6)</a:t>
                      </a:r>
                      <a:endParaRPr lang="ru-RU" sz="1400" b="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8" marR="4944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1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5345"/>
            <a:ext cx="10515600" cy="11531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Заполнить таблицу 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программы повышения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8469"/>
            <a:ext cx="10515600" cy="484849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223417"/>
              </p:ext>
            </p:extLst>
          </p:nvPr>
        </p:nvGraphicFramePr>
        <p:xfrm>
          <a:off x="838200" y="1940943"/>
          <a:ext cx="10643558" cy="47391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23845"/>
                <a:gridCol w="3959525"/>
                <a:gridCol w="1561381"/>
                <a:gridCol w="1785668"/>
                <a:gridCol w="1613139"/>
              </a:tblGrid>
              <a:tr h="33428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Имеющаяся квалификация (требования к слушателям): _____________________________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 компетенции или трудовые функции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Практический опыт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85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4C67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ВПД </a:t>
                      </a:r>
                      <a:r>
                        <a:rPr lang="ru-RU" sz="1600" dirty="0">
                          <a:solidFill>
                            <a:srgbClr val="14C67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4C67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Диагностическая</a:t>
                      </a:r>
                      <a:endParaRPr lang="ru-RU" sz="1600" dirty="0">
                        <a:solidFill>
                          <a:srgbClr val="14C67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4C67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готовность к определению у пациентов патологических состояний, симптомов, синдромов заболеваний, нозологических форм в соответствии с Международной статистической классификацией болезней и проблем, связанных со здоровьем (ПК-5</a:t>
                      </a:r>
                      <a:r>
                        <a:rPr lang="ru-RU" sz="1600" b="1" dirty="0" smtClean="0">
                          <a:solidFill>
                            <a:srgbClr val="14C67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обследования пациента с целью установления диагноза (А/02.7)</a:t>
                      </a:r>
                      <a:endParaRPr lang="ru-RU" sz="16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ведение пациентов с нарушениями ритма и проводимости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определять у пациентов признаки нарушений ритма и проводимости сердца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признаков нарушений ритма и проводимости сердца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65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14C675"/>
                          </a:solidFill>
                          <a:effectLst/>
                        </a:rPr>
                        <a:t>ВПД </a:t>
                      </a:r>
                      <a:r>
                        <a:rPr lang="ru-RU" sz="1100" dirty="0">
                          <a:solidFill>
                            <a:srgbClr val="14C675"/>
                          </a:solidFill>
                          <a:effectLst/>
                        </a:rPr>
                        <a:t>2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14C675"/>
                          </a:solidFill>
                          <a:effectLst/>
                        </a:rPr>
                        <a:t>Лечебная </a:t>
                      </a:r>
                      <a:endParaRPr lang="ru-RU" sz="1000" dirty="0">
                        <a:solidFill>
                          <a:srgbClr val="14C67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14C675"/>
                          </a:solidFill>
                          <a:effectLst/>
                        </a:rPr>
                        <a:t>ПК n.1. ...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14C675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14C67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8209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60149" marR="60149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959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в программе целевая аудитория представлена несколькими специальностями, раздел  «Планируемые результаты обучения» разрабатывается по каждой из них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17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учебных модулей и учебный план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учебных модулей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 содержание каждого учебного модуля (разделы, темы программы).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учебном плане указывается только название учебных модулей и приводится количество часов по каждому виду занятий и формам обучения.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симуляционное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обучение, то его необходимо описать, а в учебном плане указать количество часов.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аттестация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итоговой аттестации в программе,  отчетных документах (журнал, ведомость) и в ЭУМК, размещенном в СДО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совпадать.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слушатели должны иметь результаты итоговой аттестации в ЭУМК.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57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лекционных, семинарских и практических занятий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071521"/>
              </p:ext>
            </p:extLst>
          </p:nvPr>
        </p:nvGraphicFramePr>
        <p:xfrm>
          <a:off x="1035170" y="2208361"/>
          <a:ext cx="10127411" cy="257839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29082"/>
                <a:gridCol w="4814446"/>
                <a:gridCol w="2590611"/>
                <a:gridCol w="2193272"/>
              </a:tblGrid>
              <a:tr h="18460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лекции (указываются коды разделов и тем, обеспечивающие содержание лекции)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Формируемые компетенции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(указываются шифры компетенций)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</a:tr>
              <a:tr h="732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учебного модуля, раздела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1.1 - 1.5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 –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05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3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Приводится в конце программы.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должен быть заверен работниками библиотеки АГМУ.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4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один раз в год по каждой программе на основе плана циклов на следующий год.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календарного учебного графика при проведении дополнительных циклов производится вручную.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Размещается в программе после учебного плана.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39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к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дпп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42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аннотации ДПП ПК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характеристика программы с раскрытием ее содержания и особенностей реализации.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слушателей к содержанию программы для принятия решения об обучении по этой программе.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3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ДПП ПК и трудоёмкость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ДПП ПК должно быть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конкретезированным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отжать её содержание и давать понимание о рассматриваемых в ней вопросах.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трудоёмкость должна составлять значение, кратное 18 академическим часам.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Трудоёмкость, содержание учебного плана, применяемые технологии, виды аттестации и оценочные средства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соответствовать планируемым результатам обучения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3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958" y="123587"/>
            <a:ext cx="10515600" cy="7735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рассмотрения ДПП ПК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529" y="1078302"/>
            <a:ext cx="11800936" cy="5684807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ДПП ПК разрабатывается авторами программы, рассматривается на заседании кафедры (совещательном органе иного структурного подразделения).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Передается секретарю методической комиссии ИДПО в электронном виде для предварительной экспертизы на предмет правильности оформления.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Возвращается автору на доработку или для сбора подписей и документов (рецензии, выписка из заседания кафедры).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на заседании методической комиссии ИДПО.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Размещается на Портале НМО.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утверждения Порталом НМО предоставляются в ОДОТ: </a:t>
            </a:r>
          </a:p>
          <a:p>
            <a:pPr algn="just"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служебная записка о сроках проведения циклов;</a:t>
            </a:r>
          </a:p>
          <a:p>
            <a:pPr algn="just"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методические материалы по ДПП ПК.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утверждения Порталом НМО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ОДОТ: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служебная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записка о сроках 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циклов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по ДПП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ЭУМК в разделе «Итоговое тестирование» количество вопросов рекомендуется не более 20 (должно быть кратно 10).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90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4029943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оформлению и содержанию ДПП ПК со стороны Портала НМО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04905" y="4320743"/>
            <a:ext cx="6672669" cy="1704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Михайловна Терентьева –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специалист по учебно-методической работе отдела дистанционных образовательных технологий института ДПО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566-875, пр-т Ленина, 40,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119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64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замечания с Портала НМО по ДПП ПК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аннотации.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симуляционного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обучения.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реализации программы.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практических и семинарских занятий.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13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аннотации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40971"/>
            <a:ext cx="10972800" cy="4885193"/>
          </a:xfrm>
        </p:spPr>
        <p:txBody>
          <a:bodyPr/>
          <a:lstStyle/>
          <a:p>
            <a:pPr marL="0" indent="0" algn="ctr">
              <a:buNone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элементы аннотации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задачи обучения.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тематики программы.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контингента.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реализации программы (очная часть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(где, как)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дистанционная часть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(как)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практические занятия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изучается, какое оборудование применяется)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темам учебного плана (кратко).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симуляционном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обучении (кратко).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аттестации.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96334" y="4058816"/>
            <a:ext cx="3228393" cy="206734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lang="ru-RU" sz="2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должна быть размещена на странице кафедры в разделе </a:t>
            </a:r>
            <a:endParaRPr lang="ru-RU" sz="2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процесс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3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7283"/>
            <a:ext cx="10972800" cy="5948882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аннотации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совершенствование профессиональных компетенций врачей-офтальмологов по актуальным вопросам медико-санитарной помощи; неотложной; скорой, в том числе специализированной медицинской помощи; специализированной, в том числе, высокотехнологичной медицинской помощи пациентам с патологией зрительного нерва.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совершенствование теоретических знаний по клиническим особенностям и лечению различной патологии зрительного нерва;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совершенствование навыков диагностики различной патологии зрительного нерва;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выработка навыков определения индивидуальной тактики ведения различной патологии зрительного нерва.</a:t>
            </a:r>
          </a:p>
        </p:txBody>
      </p:sp>
    </p:spTree>
    <p:extLst>
      <p:ext uri="{BB962C8B-B14F-4D97-AF65-F5344CB8AC3E}">
        <p14:creationId xmlns:p14="http://schemas.microsoft.com/office/powerpoint/2010/main" val="20194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45" y="349899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модуля: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анатомия и физиология зрительных путей,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воспалительные заболевания зрительного нерва,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токсические поражения зрительного нерва,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сосудистые поражения зрительного нерва,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застойный диск зрительного нерва,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идиопатическая внутричерепная гипертензия,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аномалии развития зрительного нерва,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атрофии зрительного нерва.</a:t>
            </a:r>
          </a:p>
          <a:p>
            <a:pPr marL="0" indent="0">
              <a:buNone/>
            </a:pP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аттестация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виде зачета в форме компьютерного тестирования. </a:t>
            </a:r>
          </a:p>
          <a:p>
            <a:pPr marL="0" indent="0">
              <a:buNone/>
            </a:pP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документ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удостоверение установленного образца.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902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симуляционного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34279"/>
            <a:ext cx="10972800" cy="479188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«Манекен-тренажер новорожденного ребенка для отработки навыков СЛР, манекен-тренажер головы ребенка для отработки навыков интубации трахеи, открытая реанимационная система, ларингоскоп,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интубационные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трубки, лицевые маски, мешок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Амбу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Пенлон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пупочные катетеры, шприцы, иглы,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Апгар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-таймер.»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Симуляционное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включает тренинг с эндоскопами и эндоскопическими инструментами, самостоятельное выполнение эндоскопических гинекологических диагностических исследований и лечебных вмешательств при патологии органов малого таза (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гистероскопия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).»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3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заочная;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очная;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очно-заочная.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3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ПК в </a:t>
            </a:r>
            <a:r>
              <a:rPr lang="ru-RU" sz="30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очно-заочной</a:t>
            </a:r>
            <a:r>
              <a:rPr lang="ru-RU" sz="3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форме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«Программа реализуется в очно-заочной форме с применением дистанционных образовательных технологий»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и семинарские занятия</a:t>
            </a:r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</a:t>
            </a:r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«Практические и семинарские занятия в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заочной форме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реализуются на платформе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средствам решения ситуационных задач встроенными инструментами платформы. Слушателям предлагается изучить анамнез заболевания или клинические случаи и представить алгоритм лечения.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Посредствам инструментов СДО платформы слушатели решают практические задачи и отправляют решения преподавателю. Преподаватель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авторезируется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системе и просматривает ответы слушателей, выставляя оценки за задания в электронном журнале платформы.»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5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дополнительной профессиональной программы включает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обучения;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учебных модулей;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организационно-педагогические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аттестации;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оценочных материалов;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основной и дополнительной литературы.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3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документов слушателей в СЭЗЦ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одобрения слушателей на </a:t>
            </a: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НМО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наличие сведений: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Сведения о базовом образовании.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Заявка с Портала НМО.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Документ, подтверждающий получение специальности:</a:t>
            </a:r>
          </a:p>
          <a:p>
            <a:pPr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 (от 504 часа и выше);</a:t>
            </a:r>
          </a:p>
          <a:p>
            <a:pPr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о первичной аккредитации специалиста;</a:t>
            </a:r>
          </a:p>
          <a:p>
            <a:pPr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рдинатура/интернатура по специальности.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Наличие документов о перемене имени/фамилии.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14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документов в СЭЗЦ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зачисления лиц на обучение по программам НМО (18-36 часов)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611" t="23265" r="24388" b="3672"/>
          <a:stretch/>
        </p:blipFill>
        <p:spPr>
          <a:xfrm>
            <a:off x="895739" y="2500605"/>
            <a:ext cx="3800634" cy="3470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2512" y="2743200"/>
            <a:ext cx="688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https://asmu.ru/upload/medialibrary/793/Reglament_po_PK_NMO.pdf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625" r="17764" b="3702"/>
          <a:stretch/>
        </p:blipFill>
        <p:spPr>
          <a:xfrm>
            <a:off x="147706" y="317241"/>
            <a:ext cx="9845380" cy="630824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3585218" flipH="1">
            <a:off x="8612156" y="2211355"/>
            <a:ext cx="223935" cy="11010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818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Излишне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требуемый перечень документов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книжка;</a:t>
            </a:r>
          </a:p>
          <a:p>
            <a:pPr>
              <a:buFontTx/>
              <a:buChar char="-"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ертификат специалиста;</a:t>
            </a:r>
          </a:p>
          <a:p>
            <a:pPr>
              <a:buFontTx/>
              <a:buChar char="-"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достоверения о повышении квалификации.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160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2641" y="802257"/>
            <a:ext cx="99031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учетно-отчетных документов 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циклам и сроки их представления в ИДПО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04905" y="4320743"/>
            <a:ext cx="6672669" cy="1704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Викторовна Сиденко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специалист по учебно-методической работе отдела дистанционных образовательных технологий института ДПО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566-875, пр-т Ленина, 40,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119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6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1109" cy="6098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72664" y="3536829"/>
            <a:ext cx="6452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в ИДПО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реализации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76182" y="2122098"/>
            <a:ext cx="6133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должно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соответствовать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действующему учебному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88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64" y="207034"/>
            <a:ext cx="6928491" cy="56848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80694" y="1829191"/>
            <a:ext cx="475450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внесения изменений в программу позволяет перераспределить часы для выполнения пожеланий заказчика образовательной услуги.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в ИДПО вместе с расписанием 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3 рабочих дней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реализации программы.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0110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85"/>
            <a:ext cx="5357548" cy="622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268" y="0"/>
            <a:ext cx="6620115" cy="61678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22829" y="5443267"/>
            <a:ext cx="6240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в ИДПО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933169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18" y="0"/>
            <a:ext cx="5784301" cy="64180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23163" y="1664898"/>
            <a:ext cx="58688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итоговой аттестации- последний день цикла.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ведомости указывается кафедрой, ответственной за проведение цикла.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удалять пустые строки в таблице.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Единый шрифт для всего документа, без выделения курсивом, подчеркиванием и т.д.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 указывается прописью(«удовлетворительно», «хорошо», «отлично»).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5140" y="5443267"/>
            <a:ext cx="587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в ИДПО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25602792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06" y="86264"/>
            <a:ext cx="5561421" cy="6521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22829" y="5443267"/>
            <a:ext cx="6240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в ИДПО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99084" y="2122098"/>
            <a:ext cx="5864298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Комиссия в ведомости указывается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приказом об  итоговой аттестации.</a:t>
            </a:r>
          </a:p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(Врачу-ИДПО-Документы-Формы по циклам для кафедр-Приказ)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внесении изменений в состав комиссии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своевременно уведомить ИДПО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 2 недели до окончания обучения).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177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 слушателей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осуществляется в соответствии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Министерства здравоохранения РФ от 8 октября 2015 г. № 707н "Об утверждении Квалификационных требований к медицинским и фармацевтическим работникам с высшим образованием по направлению подготовки "Здравоохранение и медицинские науки".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 Приказа приводятся по каждой специальности.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63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7" y="224287"/>
            <a:ext cx="4001653" cy="56589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78240" y="1699404"/>
            <a:ext cx="5997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проведении обучения по программе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перечня учетно-отчетных документов.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939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0989" y="1926551"/>
            <a:ext cx="2640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занятий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ндивидуальный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чебный план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9877244" y="3576624"/>
            <a:ext cx="345057" cy="2211701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021902" y="1972718"/>
            <a:ext cx="2411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3 рабочих дня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обучения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2х экземплярах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861" y="802257"/>
            <a:ext cx="3270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ПК</a:t>
            </a: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 ч., 36 ч., 72 ч.)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013940" y="802257"/>
            <a:ext cx="2493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ПК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(144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90989" y="3493698"/>
            <a:ext cx="3287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учёта посещаемости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академической успеваемости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454" y="4649638"/>
            <a:ext cx="3469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итоговой аттестации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(без формирования аттестационной комиссии)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5584" y="4443427"/>
            <a:ext cx="2863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итоговой аттестации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формировании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аттестационной комиссии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6406550" y="2125118"/>
            <a:ext cx="345057" cy="877163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308566" y="3812875"/>
            <a:ext cx="19559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позднее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рабочих дней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даты окончания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2648" y="5788325"/>
            <a:ext cx="881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en-US" dirty="0" smtClean="0"/>
              <a:t>https</a:t>
            </a:r>
            <a:r>
              <a:rPr lang="en-US" dirty="0"/>
              <a:t>://asmu.ru/struktura-agmu/institutes/institut-poslediplomnogo-obrazovaniya-</a:t>
            </a:r>
            <a:r>
              <a:rPr lang="en-US" dirty="0" smtClean="0"/>
              <a:t>/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4560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62" y="0"/>
            <a:ext cx="7234580" cy="5891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26216" y="862642"/>
            <a:ext cx="45983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Врачу 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ИДПО 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по циклам для кафедр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8018585" y="1318846"/>
            <a:ext cx="228600" cy="4659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8036169" y="2206869"/>
            <a:ext cx="228600" cy="5099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080130" y="3086100"/>
            <a:ext cx="254977" cy="4659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8746" y="6283157"/>
            <a:ext cx="1087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Ссылка       </a:t>
            </a:r>
            <a:r>
              <a:rPr lang="en-US" dirty="0" smtClean="0">
                <a:solidFill>
                  <a:schemeClr val="bg1"/>
                </a:solidFill>
              </a:rPr>
              <a:t>https</a:t>
            </a:r>
            <a:r>
              <a:rPr lang="en-US" dirty="0">
                <a:solidFill>
                  <a:schemeClr val="bg1"/>
                </a:solidFill>
              </a:rPr>
              <a:t>://asmu.ru/struktura-agmu/institutes/institut-poslediplomnogo-obrazovaniya-/?TAB=DOC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450731" y="6415068"/>
            <a:ext cx="325315" cy="17036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980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9225" y="2206690"/>
            <a:ext cx="837267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4446" y="3252338"/>
            <a:ext cx="6672669" cy="1704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дистанционных образовательных технологий института ДПО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566-875, пр-т Ленина, 40,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119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9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2833" y="274638"/>
            <a:ext cx="109728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формулировке цели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23" y="2505270"/>
            <a:ext cx="109728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должна быть конкретной, соответствовать названию программы и планируемым результатам обучения.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45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41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планируемым результатам обучения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9238"/>
            <a:ext cx="10515600" cy="5167222"/>
          </a:xfrm>
        </p:spPr>
        <p:txBody>
          <a:bodyPr>
            <a:noAutofit/>
          </a:bodyPr>
          <a:lstStyle/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ДПП ПК направлена на совершенствование компетенций, полученных специалистом при освоении программы ординатуры или профессиональной переподготовки.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ординатуры или профессиональной переподготовки разрабатываются на основе ФГОС ВО по направлениям ординатуры.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законом «Об образовании в Российской Федерации» содержание дополнительных профессиональных программ должно учитывать профессиональные стандарты, а при их отсутствии – требования, указанные в квалификационных справочниках по соответствующим должностям, профессиям и специальностям.</a:t>
            </a:r>
          </a:p>
        </p:txBody>
      </p:sp>
    </p:spTree>
    <p:extLst>
      <p:ext uri="{BB962C8B-B14F-4D97-AF65-F5344CB8AC3E}">
        <p14:creationId xmlns:p14="http://schemas.microsoft.com/office/powerpoint/2010/main" val="289064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2340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с. 10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СК-МИ–2.7.3-1.2-19 «Порядок разработки и утверждения дополнительных профессиональных программ по специальностям» указано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следующее: 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результатов освоения программы ПК в соответствии с требованиями к таким программам необходимо представить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профессиональных компетенций в рамках имеющейся квалификации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качественное изменение которых осуществляется в результате обучения. Кроме этого, рекомендуется также отразить изменения, происходящие на уровне практического опыта, умений и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знаний»</a:t>
            </a: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ДПП ПК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обязательным</a:t>
            </a:r>
            <a:r>
              <a:rPr lang="en-US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сопоставление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ВО по конкретной специальности с </a:t>
            </a:r>
            <a:r>
              <a:rPr lang="ru-RU" sz="36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профстандартом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квалификационным </a:t>
            </a: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справочником!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2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4075" y="560718"/>
            <a:ext cx="84280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изложению раздела «Планируемые результаты обучения»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53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396"/>
            <a:ext cx="10515600" cy="1923691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Дать ссылку на ФГОС ВО и привести формулировку выбранных из него компетенций, на совершенствование которых направлена ДПП ПК</a:t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85668"/>
            <a:ext cx="10515600" cy="497744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</a:p>
          <a:p>
            <a:pPr marL="0" indent="0" algn="just" hangingPunc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дополнительной профессиональной образовательной программы повышения квалификации врачей должны быть сформированы следующие профессиональные компетенции в соответствии с федеральным государственным образовательным стандартом высшего образования уровень высшего образования - подготовка кадров высшей квалификации специальность 31.08.49 Терапия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(утвержден приказом Министерства образования и науки Российской Федерации от 25 августа 2014 г. № 1092):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hangingPunc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hangingPunc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готовность к определению у пациентов патологических состояний, симптомов, синдромов заболеваний, нозологических форм в соответствии с Международной статистической классификацией болезней и проблем, связанных со здоровьем (ПК-5);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готовность к ведению и лечению пациентов, нуждающихся в оказании терапевтической медицинской помощи (ПК-6).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6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562</Template>
  <TotalTime>1287</TotalTime>
  <Words>1793</Words>
  <Application>Microsoft Office PowerPoint</Application>
  <PresentationFormat>Широкоэкранный</PresentationFormat>
  <Paragraphs>283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Tahoma</vt:lpstr>
      <vt:lpstr>Times New Roman</vt:lpstr>
      <vt:lpstr>Diseño predeterminado</vt:lpstr>
      <vt:lpstr>Разработка дополнительной профессиональной программы: требования, порядок рассмотрения</vt:lpstr>
      <vt:lpstr>Название ДПП ПК и трудоёмкость</vt:lpstr>
      <vt:lpstr> Структура дополнительной профессиональной программы включает: </vt:lpstr>
      <vt:lpstr>Категория слушателей</vt:lpstr>
      <vt:lpstr>Требования к формулировке цели</vt:lpstr>
      <vt:lpstr>Требования к планируемым результатам обучения </vt:lpstr>
      <vt:lpstr>На с. 10 СК-МИ–2.7.3-1.2-19 «Порядок разработки и утверждения дополнительных профессиональных программ по специальностям» указано следующее:  «В таблице результатов освоения программы ПК в соответствии с требованиями к таким программам необходимо представить перечень профессиональных компетенций в рамках имеющейся квалификации, качественное изменение которых осуществляется в результате обучения. Кроме этого, рекомендуется также отразить изменения, происходящие на уровне практического опыта, умений и знаний» Поэтому в ДПП ПК  является обязательным сопоставление ФГОС ВО по конкретной специальности с профстандартом или квалификационным справочником!</vt:lpstr>
      <vt:lpstr>Презентация PowerPoint</vt:lpstr>
      <vt:lpstr>1. Дать ссылку на ФГОС ВО и привести формулировку выбранных из него компетенций, на совершенствование которых направлена ДПП ПК </vt:lpstr>
      <vt:lpstr>2. Заполнить таблицу «Сопоставление описания квалификации в профессиональном стандарте с требованиями к результатам подготовки по ФГОС ВО»</vt:lpstr>
      <vt:lpstr>3. Заполнить таблицу «Результаты освоения программы повышения квалификации»</vt:lpstr>
      <vt:lpstr> В случае, когда в программе целевая аудитория представлена несколькими специальностями, раздел  «Планируемые результаты обучения» разрабатывается по каждой из них</vt:lpstr>
      <vt:lpstr>Рабочая программа учебных модулей и учебный план</vt:lpstr>
      <vt:lpstr>Итоговая аттестация</vt:lpstr>
      <vt:lpstr>Тематика лекционных, семинарских и практических занятий</vt:lpstr>
      <vt:lpstr>Список литературы</vt:lpstr>
      <vt:lpstr>Календарный учебный график</vt:lpstr>
      <vt:lpstr>Аннотация к дпп пк</vt:lpstr>
      <vt:lpstr>Назначение аннотации ДПП ПК</vt:lpstr>
      <vt:lpstr>Порядок рассмотрения ДПП ПК</vt:lpstr>
      <vt:lpstr>После утверждения Порталом НМО </vt:lpstr>
      <vt:lpstr>Требования к оформлению и содержанию ДПП ПК со стороны Портала НМО</vt:lpstr>
      <vt:lpstr>Основные замечания с Портала НМО по ДПП ПК</vt:lpstr>
      <vt:lpstr> Содержание аннотации </vt:lpstr>
      <vt:lpstr>Презентация PowerPoint</vt:lpstr>
      <vt:lpstr>Презентация PowerPoint</vt:lpstr>
      <vt:lpstr>Пример описания симуляционного обучения</vt:lpstr>
      <vt:lpstr>Форма обучения</vt:lpstr>
      <vt:lpstr>Практические и семинарские занятия</vt:lpstr>
      <vt:lpstr>Проверка документов слушателей в СЭЗЦ</vt:lpstr>
      <vt:lpstr>Проверка документов в СЭЗЦ</vt:lpstr>
      <vt:lpstr>Презентация PowerPoint</vt:lpstr>
      <vt:lpstr>Излишне требуемый перечень документов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дополнительной профессиональной программы: требования, порядок рассмотрения</dc:title>
  <dc:creator>Марина Леонидовна Акишина</dc:creator>
  <cp:lastModifiedBy>Ольга Викторовна Сиденко</cp:lastModifiedBy>
  <cp:revision>86</cp:revision>
  <cp:lastPrinted>2021-02-03T03:48:37Z</cp:lastPrinted>
  <dcterms:created xsi:type="dcterms:W3CDTF">2021-01-21T05:29:46Z</dcterms:created>
  <dcterms:modified xsi:type="dcterms:W3CDTF">2021-02-03T08:09:39Z</dcterms:modified>
</cp:coreProperties>
</file>